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6" r:id="rId3"/>
    <p:sldId id="257" r:id="rId4"/>
    <p:sldId id="28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84" r:id="rId30"/>
    <p:sldId id="288" r:id="rId31"/>
    <p:sldId id="285" r:id="rId32"/>
    <p:sldId id="283" r:id="rId33"/>
    <p:sldId id="259" r:id="rId34"/>
  </p:sldIdLst>
  <p:sldSz cx="12192000" cy="6858000"/>
  <p:notesSz cx="6858000" cy="9144000"/>
  <p:embeddedFontLs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MRyU5tt6APu6gO0flad9rOtWc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3f140cd1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3f140cd1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938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2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2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2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4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3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4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0" name="Google Shape;120;p43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4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5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31" name="Google Shape;131;p45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32" name="Google Shape;132;p4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5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45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7" name="Google Shape;137;p45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6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1" name="Google Shape;141;p46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2" name="Google Shape;142;p4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6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6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7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9" name="Google Shape;149;p4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8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8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6" name="Google Shape;156;p4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1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7" name="Google Shape;7;p32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32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32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32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32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32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2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2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2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32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20" name="Google Shape;20;p32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2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2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2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2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2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2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2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2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2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lang="en-US"/>
              <a:t>Endocrine history</a:t>
            </a:r>
            <a:endParaRPr/>
          </a:p>
        </p:txBody>
      </p:sp>
      <p:sp>
        <p:nvSpPr>
          <p:cNvPr id="165" name="Google Shape;165;p1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1" descr="Картинки по запросу thyrotoxicosis sympt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8842" y="-61348"/>
            <a:ext cx="5267920" cy="661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381000"/>
            <a:ext cx="6096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82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 b="1" u="sng"/>
              <a:t>Thyroid gland </a:t>
            </a:r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body" idx="1"/>
          </p:nvPr>
        </p:nvSpPr>
        <p:spPr>
          <a:xfrm>
            <a:off x="2156058" y="1905000"/>
            <a:ext cx="9444806" cy="439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31" algn="l" rtl="0">
              <a:spcBef>
                <a:spcPts val="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1. Place the three middle fingers of each hand along the midline of the neck below the chin</a:t>
            </a:r>
            <a:endParaRPr sz="1900"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2. Locate the upper edge of the thyroid cartilage </a:t>
            </a:r>
            <a:r>
              <a:rPr lang="en-US" sz="1900"/>
              <a:t>(</a:t>
            </a:r>
            <a:r>
              <a:rPr lang="en-US" sz="1900" i="1"/>
              <a:t>“Adam’s apple”</a:t>
            </a:r>
            <a:r>
              <a:rPr lang="en-US" sz="1900"/>
              <a:t>)</a:t>
            </a:r>
            <a:endParaRPr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3. Move inferiorly until you reach the cricoid cartilage / ring</a:t>
            </a:r>
            <a:endParaRPr sz="1900"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4. The first two rings of the trachea are located below the cricoid cartilage and the thyroid isthmus overlies this area</a:t>
            </a:r>
            <a:endParaRPr sz="1900"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5. Palpate the thyroid isthmus using the pads of your fingers</a:t>
            </a:r>
            <a:endParaRPr sz="1900"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6. Palpate each lobe of the thyroid in turn by moving your fingers out laterally from the isthmus</a:t>
            </a:r>
            <a:endParaRPr sz="1900"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7. Ask the patient to swallow some water, whilst you feel for symmetrical elevation of the thyroid lobes </a:t>
            </a:r>
            <a:r>
              <a:rPr lang="en-US" sz="1900"/>
              <a:t>(</a:t>
            </a:r>
            <a:r>
              <a:rPr lang="en-US" sz="1900" i="1"/>
              <a:t>asymmetrical elevation may suggest a unilateral thyroid mass)</a:t>
            </a:r>
            <a:endParaRPr sz="1900"/>
          </a:p>
          <a:p>
            <a:pPr marL="342900" lvl="0" indent="-342931" algn="l" rtl="0">
              <a:spcBef>
                <a:spcPts val="1000"/>
              </a:spcBef>
              <a:spcAft>
                <a:spcPts val="0"/>
              </a:spcAft>
              <a:buSzPct val="100000"/>
              <a:buChar char="🠶"/>
            </a:pPr>
            <a:r>
              <a:rPr lang="en-US" sz="1900" b="1"/>
              <a:t>8. Ask the patient to protrude their tongue once more</a:t>
            </a:r>
            <a:r>
              <a:rPr lang="en-US" sz="1900"/>
              <a:t> (</a:t>
            </a:r>
            <a:r>
              <a:rPr lang="en-US" sz="1900" i="1"/>
              <a:t>if a mass is a thyroglossal cyst, it will rise during tongue protrusion</a:t>
            </a:r>
            <a:r>
              <a:rPr lang="en-US" sz="1900"/>
              <a:t>)</a:t>
            </a:r>
            <a:endParaRPr/>
          </a:p>
          <a:p>
            <a:pPr marL="342900" lvl="0" indent="-237172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229" name="Google Shape;229;p16" descr="Картинки по запросу thyroid gland palp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73" y="359259"/>
            <a:ext cx="3810000" cy="284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 descr="Картинки по запросу thyroid gland palpa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327024" y="1402247"/>
            <a:ext cx="3514725" cy="36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 descr="Картинки по запросу thyroid gland palp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1400" y="3491335"/>
            <a:ext cx="4118754" cy="2745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Size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Shape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Consistency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Tenderness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Mobility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A thrill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633" y="1530416"/>
            <a:ext cx="11317120" cy="38212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Thyroid gland exam -1</a:t>
            </a:r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Thyroid gland exam -2</a:t>
            </a:r>
            <a:endParaRPr/>
          </a:p>
        </p:txBody>
      </p:sp>
      <p:pic>
        <p:nvPicPr>
          <p:cNvPr id="250" name="Google Shape;250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17063" y="1588167"/>
            <a:ext cx="10362974" cy="45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Thyroid gland exam -3</a:t>
            </a:r>
            <a:endParaRPr/>
          </a:p>
        </p:txBody>
      </p:sp>
      <p:pic>
        <p:nvPicPr>
          <p:cNvPr id="256" name="Google Shape;256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1694" y="1491916"/>
            <a:ext cx="10915047" cy="4677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thyroid gland enlargement classification</a:t>
            </a:r>
            <a:endParaRPr/>
          </a:p>
        </p:txBody>
      </p:sp>
      <p:pic>
        <p:nvPicPr>
          <p:cNvPr id="262" name="Google Shape;262;p21" descr="Картинки по запросу thyroid gland enlargement classifica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19726" y="2011680"/>
            <a:ext cx="10130485" cy="375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268" name="Google Shape;268;p22" descr="Classification of thyroid size by OV Nikolaev (1955)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5415" y="225215"/>
            <a:ext cx="8855242" cy="6632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mage3.slideserve.com/6032490/endocrine-versus-exocrine-glands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75" name="Google Shape;275;p23" descr="https://cf2.ppt-online.org/files2/slide/m/mCkFo4aIDQN1X05E8yHJZnxsbfWwOeVvzU2pSc/slide-15.jpg"/>
          <p:cNvPicPr preferRelativeResize="0"/>
          <p:nvPr/>
        </p:nvPicPr>
        <p:blipFill rotWithShape="1">
          <a:blip r:embed="rId3">
            <a:alphaModFix/>
          </a:blip>
          <a:srcRect l="4426" t="23737" r="3008" b="21059"/>
          <a:stretch/>
        </p:blipFill>
        <p:spPr>
          <a:xfrm>
            <a:off x="1424540" y="1264555"/>
            <a:ext cx="10402325" cy="464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🠶"/>
            </a:pPr>
            <a:r>
              <a:rPr lang="en-US" sz="3200"/>
              <a:t>Please take a history from woman with recent weight gain</a:t>
            </a:r>
            <a:endParaRPr sz="3200"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Please take a history from man with loss of weight and polyuria</a:t>
            </a:r>
            <a:endParaRPr/>
          </a:p>
          <a:p>
            <a:pPr marL="342900" lvl="0" indent="-16510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Woman has had galactorrhea. Please take history from her</a:t>
            </a:r>
            <a:endParaRPr sz="2800"/>
          </a:p>
          <a:p>
            <a:pPr marL="342900" lvl="0" indent="-16510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6574055" y="795510"/>
            <a:ext cx="49305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Hypercorticism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25" descr="Картинки по запросу cushing hypercorticism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9255" y="95465"/>
            <a:ext cx="5049650" cy="663962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5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Cushing's disease –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Pituitary (Hypophysis) adenoma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Cushing's syndrome  -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adrenals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corticosteroma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301" name="Google Shape;301;p27" descr="Картинки по запросу addison's diseas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8454" y="0"/>
            <a:ext cx="10239632" cy="698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294" name="Google Shape;294;p26" descr="Картинки по запросу addison's diseas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98308" y="632933"/>
            <a:ext cx="5865579" cy="586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7044" y="3479481"/>
            <a:ext cx="3739782" cy="2541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3f140cd194_0_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13f140cd194_0_7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g13f140cd19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35232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Acromegalya</a:t>
            </a:r>
            <a:endParaRPr/>
          </a:p>
        </p:txBody>
      </p:sp>
      <p:pic>
        <p:nvPicPr>
          <p:cNvPr id="314" name="Google Shape;314;p29" descr="Картинки по запросу acromegal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92433" y="1041550"/>
            <a:ext cx="4583821" cy="341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6474" y="3123836"/>
            <a:ext cx="4087918" cy="266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0" descr="Картинки по запросу panhypopituitaris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81228" y="712268"/>
            <a:ext cx="8314055" cy="554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326" name="Google Shape;326;p31" descr="Картинки по запросу dwarfis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48990" y="624110"/>
            <a:ext cx="9081561" cy="605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pbs.twimg.com/media/CY7RjjyVAAAiK2v.pn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2192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3905" y="0"/>
            <a:ext cx="61441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Patient with furunculosis</a:t>
            </a:r>
            <a:endParaRPr/>
          </a:p>
        </p:txBody>
      </p:sp>
      <p:pic>
        <p:nvPicPr>
          <p:cNvPr id="97" name="Google Shape;97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8921" y="1171240"/>
            <a:ext cx="48768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 descr="Картинки по запросу furunculosis scal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3376" y="2771440"/>
            <a:ext cx="4782185" cy="3672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09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www.news4health.gr/images/%CF%85%CF%80%CE%BF%CE%B3%CE%BB%CF%85%CE%BA%CE%B1%CE%B9%CE%BC%CE%B9%CE%B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203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2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705" y="268705"/>
            <a:ext cx="6294922" cy="629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Metabolic syndrome</a:t>
            </a:r>
            <a:endParaRPr/>
          </a:p>
        </p:txBody>
      </p:sp>
      <p:pic>
        <p:nvPicPr>
          <p:cNvPr id="182" name="Google Shape;18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66198" y="124485"/>
            <a:ext cx="6516303" cy="673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516"/>
            <a:ext cx="11906250" cy="62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176" name="Google Shape;176;p28" descr="Картинки по запросу panhypopituitaris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23436" y="374356"/>
            <a:ext cx="8325852" cy="629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Presenting symptoms</a:t>
            </a:r>
            <a:endParaRPr/>
          </a:p>
        </p:txBody>
      </p:sp>
      <p:sp>
        <p:nvSpPr>
          <p:cNvPr id="188" name="Google Shape;188;p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Changes in body weight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Appetite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Bowel habit – Constipation/Diarrhea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Hair distribution – hirsutism/ loss of hair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Pigmentation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Sweeting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89" name="Google Shape;189;p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Menstruation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Galactorroea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Polydipsia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Polyuria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Lethargy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Headaches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</a:pPr>
            <a:r>
              <a:rPr lang="en-US"/>
              <a:t>Loss of libido and erectile dysfunction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/>
              <a:t>What questions do you put to patient with metabolic syndrome?</a:t>
            </a:r>
            <a:endParaRPr/>
          </a:p>
        </p:txBody>
      </p:sp>
      <p:sp>
        <p:nvSpPr>
          <p:cNvPr id="195" name="Google Shape;195;p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Risk factors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Past history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Social history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en-US" sz="2800"/>
              <a:t>Family history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201" name="Google Shape;201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6080" y="107933"/>
            <a:ext cx="6857102" cy="6514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 descr="Картинки по запросу graves ophthalmopathy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05931" y="1366787"/>
            <a:ext cx="5623983" cy="36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 descr="Картинки по запросу graves ophthalmopat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6396" y="1112448"/>
            <a:ext cx="3964038" cy="5143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136</Words>
  <Application>Microsoft Office PowerPoint</Application>
  <PresentationFormat>Широкоэкранный</PresentationFormat>
  <Paragraphs>56</Paragraphs>
  <Slides>33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Century Gothic</vt:lpstr>
      <vt:lpstr>Arial</vt:lpstr>
      <vt:lpstr>Noto Sans Symbols</vt:lpstr>
      <vt:lpstr>Calibri</vt:lpstr>
      <vt:lpstr>Легкий дым</vt:lpstr>
      <vt:lpstr>Endocrine history</vt:lpstr>
      <vt:lpstr>Презентация PowerPoint</vt:lpstr>
      <vt:lpstr>Презентация PowerPoint</vt:lpstr>
      <vt:lpstr>Презентация PowerPoint</vt:lpstr>
      <vt:lpstr>Презентация PowerPoint</vt:lpstr>
      <vt:lpstr>Presenting symptoms</vt:lpstr>
      <vt:lpstr>What questions do you put to patient with metabolic syndrome?</vt:lpstr>
      <vt:lpstr>Презентация PowerPoint</vt:lpstr>
      <vt:lpstr>Презентация PowerPoint</vt:lpstr>
      <vt:lpstr>Презентация PowerPoint</vt:lpstr>
      <vt:lpstr>Презентация PowerPoint</vt:lpstr>
      <vt:lpstr>Thyroid gland </vt:lpstr>
      <vt:lpstr>Презентация PowerPoint</vt:lpstr>
      <vt:lpstr>Презентация PowerPoint</vt:lpstr>
      <vt:lpstr>Thyroid gland exam -1</vt:lpstr>
      <vt:lpstr>Thyroid gland exam -2</vt:lpstr>
      <vt:lpstr>Thyroid gland exam -3</vt:lpstr>
      <vt:lpstr>thyroid gland enlargement classification</vt:lpstr>
      <vt:lpstr>Презентация PowerPoint</vt:lpstr>
      <vt:lpstr>Презентация PowerPoint</vt:lpstr>
      <vt:lpstr>Презентация PowerPoint</vt:lpstr>
      <vt:lpstr>Hypercorticism </vt:lpstr>
      <vt:lpstr>Презентация PowerPoint</vt:lpstr>
      <vt:lpstr>Презентация PowerPoint</vt:lpstr>
      <vt:lpstr>Презентация PowerPoint</vt:lpstr>
      <vt:lpstr>Acromegalya</vt:lpstr>
      <vt:lpstr>Презентация PowerPoint</vt:lpstr>
      <vt:lpstr>Презентация PowerPoint</vt:lpstr>
      <vt:lpstr>Презентация PowerPoint</vt:lpstr>
      <vt:lpstr>Patient with furunculosis</vt:lpstr>
      <vt:lpstr>Презентация PowerPoint</vt:lpstr>
      <vt:lpstr>Презентация PowerPoint</vt:lpstr>
      <vt:lpstr>Metabolic syndrome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history</dc:title>
  <dc:creator>Gaukhar Kurmanova</dc:creator>
  <cp:lastModifiedBy>Диана Сундетова</cp:lastModifiedBy>
  <cp:revision>4</cp:revision>
  <dcterms:created xsi:type="dcterms:W3CDTF">2020-01-28T05:23:08Z</dcterms:created>
  <dcterms:modified xsi:type="dcterms:W3CDTF">2022-09-26T10:47:23Z</dcterms:modified>
</cp:coreProperties>
</file>